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7" r:id="rId12"/>
    <p:sldId id="270" r:id="rId13"/>
    <p:sldId id="268" r:id="rId14"/>
    <p:sldId id="269" r:id="rId15"/>
    <p:sldId id="271" r:id="rId16"/>
    <p:sldId id="272" r:id="rId17"/>
    <p:sldId id="273" r:id="rId18"/>
    <p:sldId id="280" r:id="rId19"/>
    <p:sldId id="281" r:id="rId20"/>
    <p:sldId id="274" r:id="rId21"/>
    <p:sldId id="275" r:id="rId22"/>
    <p:sldId id="277" r:id="rId23"/>
    <p:sldId id="276" r:id="rId24"/>
    <p:sldId id="279" r:id="rId25"/>
    <p:sldId id="278" r:id="rId26"/>
    <p:sldId id="265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8FD"/>
    <a:srgbClr val="C3C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3C4BB-3FD3-4A26-8F9B-32941139BC70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56C03-E0FC-491F-800D-A2E91DBA0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08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56C03-E0FC-491F-800D-A2E91DBA09B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538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56C03-E0FC-491F-800D-A2E91DBA09B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20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61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9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93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2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0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88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94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37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9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5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189CC-AB77-4F72-94AD-532C7491F8CE}" type="datetimeFigureOut">
              <a:rPr lang="ru-RU" smtClean="0"/>
              <a:t>12.09.2016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8D8A3-2A84-4733-846C-F49A05FEB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13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5724" y="237673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ТЕМА: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ВИДЫ АНАЛИЗА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БИЗНЕС-ПРОЦЕССОВ ОРГАНИЗАЦИИ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49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Ранжирование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процессов на основе субъективной оценки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984" y="1239471"/>
            <a:ext cx="10515600" cy="5302006"/>
          </a:xfrm>
        </p:spPr>
        <p:txBody>
          <a:bodyPr/>
          <a:lstStyle/>
          <a:p>
            <a:r>
              <a:rPr lang="ru-RU" dirty="0" smtClean="0"/>
              <a:t>выполняется </a:t>
            </a:r>
            <a:r>
              <a:rPr lang="ru-RU" dirty="0"/>
              <a:t>на подготовительной стадии проекта, когда необходимо дать характеристику каждому крупному процессу организации и принять решение, какие из них следует улучшать в первую </a:t>
            </a:r>
            <a:r>
              <a:rPr lang="ru-RU" dirty="0" smtClean="0"/>
              <a:t>очередь (формируется таблица)</a:t>
            </a: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7692" y="6049108"/>
            <a:ext cx="5744308" cy="7825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1. КАЧЕСТВЕННЫЙ АНАЛИЗ ПРОЦЕССОВ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НА ОСНОВЕ СУБЪЕКТИВНЫХ ОЦЕНОК</a:t>
            </a:r>
            <a:endParaRPr lang="ru-R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084900"/>
              </p:ext>
            </p:extLst>
          </p:nvPr>
        </p:nvGraphicFramePr>
        <p:xfrm>
          <a:off x="1289536" y="2853445"/>
          <a:ext cx="9396048" cy="304033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49012"/>
                <a:gridCol w="2349012"/>
                <a:gridCol w="2349012"/>
                <a:gridCol w="2349012"/>
              </a:tblGrid>
              <a:tr h="118211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Важность процесса/состояние процесса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Высокая эффективность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Средняя эффективность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Низкая эффективность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  <a:tr h="52649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Очень важный процесс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1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2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  <a:tr h="493773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Важный процесс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6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3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—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  <a:tr h="837946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Второстепенный процесс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5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7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 4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8584224" y="3842238"/>
            <a:ext cx="1802422" cy="811823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14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815" y="943078"/>
            <a:ext cx="11693769" cy="5914921"/>
          </a:xfrm>
        </p:spPr>
        <p:txBody>
          <a:bodyPr>
            <a:normAutofit/>
          </a:bodyPr>
          <a:lstStyle/>
          <a:p>
            <a:r>
              <a:rPr lang="ru-RU" sz="3200" dirty="0"/>
              <a:t>В первую очередь схему процесса можно подвергнуть </a:t>
            </a:r>
            <a:r>
              <a:rPr lang="ru-RU" sz="3200" b="1" u="sng" dirty="0"/>
              <a:t>анализу с точки зрения входов и </a:t>
            </a:r>
            <a:r>
              <a:rPr lang="ru-RU" sz="3200" b="1" u="sng" dirty="0" smtClean="0"/>
              <a:t>выходов</a:t>
            </a:r>
            <a:r>
              <a:rPr lang="ru-RU" sz="3200" u="sng" dirty="0" smtClean="0"/>
              <a:t>:</a:t>
            </a:r>
          </a:p>
          <a:p>
            <a:pPr marL="0" indent="0" algn="just">
              <a:buNone/>
            </a:pPr>
            <a:r>
              <a:rPr lang="ru-RU" sz="3200" b="1" u="sng" dirty="0" smtClean="0"/>
              <a:t>1 этап: </a:t>
            </a:r>
            <a:r>
              <a:rPr lang="ru-RU" sz="3200" dirty="0" smtClean="0"/>
              <a:t>Последовательно выполняется содержательный анализ каждой функции процесса. </a:t>
            </a:r>
            <a:r>
              <a:rPr lang="ru-RU" sz="3200" dirty="0"/>
              <a:t>Определяется состав необходимой </a:t>
            </a:r>
            <a:r>
              <a:rPr lang="ru-RU" sz="3200" dirty="0" smtClean="0"/>
              <a:t>информации</a:t>
            </a:r>
            <a:r>
              <a:rPr lang="ru-RU" sz="3200" dirty="0"/>
              <a:t>. </a:t>
            </a:r>
            <a:r>
              <a:rPr lang="ru-RU" sz="3200" dirty="0" smtClean="0"/>
              <a:t>Если </a:t>
            </a:r>
            <a:r>
              <a:rPr lang="ru-RU" sz="3200" dirty="0"/>
              <a:t>нужные сведения не содержатся ни в одном документе, это может означать отсутствие необходимого для выполнения функции документа. </a:t>
            </a:r>
            <a:endParaRPr lang="ru-RU" sz="3200" dirty="0" smtClean="0"/>
          </a:p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endParaRPr lang="ru-RU" sz="3200" b="1" u="sng" dirty="0" smtClean="0"/>
          </a:p>
          <a:p>
            <a:pPr marL="0" indent="0" algn="just">
              <a:buNone/>
            </a:pPr>
            <a:r>
              <a:rPr lang="ru-RU" sz="3200" b="1" u="sng" dirty="0" smtClean="0"/>
              <a:t>2 этап: Анализ неиспользуемых выходов </a:t>
            </a:r>
            <a:r>
              <a:rPr lang="ru-RU" sz="3200" dirty="0" smtClean="0"/>
              <a:t>- поиск тех выходов процесса (функции), которые не используются в других процессах (функциях).</a:t>
            </a:r>
          </a:p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1322" y="26373"/>
            <a:ext cx="10949354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2. ВИЗУАЛЬНЫЙ КАЧЕСТВЕННЫЙ АНАЛИЗ ГРАФИЧЕСКИХ СХЕМ ПРОЦЕССОВ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4383" y="4292738"/>
            <a:ext cx="10609385" cy="713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Аналогично выполняется анализ по материальным входам,</a:t>
            </a:r>
          </a:p>
          <a:p>
            <a:pPr algn="ctr">
              <a:lnSpc>
                <a:spcPts val="15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персоналу, инфраструктуре.</a:t>
            </a:r>
            <a:endParaRPr lang="ru-RU" sz="28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4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Для поиска неиспользуемых выходов следует составить следующую таблицу: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846342"/>
              </p:ext>
            </p:extLst>
          </p:nvPr>
        </p:nvGraphicFramePr>
        <p:xfrm>
          <a:off x="1863236" y="1596904"/>
          <a:ext cx="8429625" cy="387777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380518"/>
                <a:gridCol w="1746738"/>
                <a:gridCol w="1770185"/>
                <a:gridCol w="1371600"/>
                <a:gridCol w="1160584"/>
              </a:tblGrid>
              <a:tr h="451156">
                <a:tc rowSpan="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документа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Документ 1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Документ 2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  <a:tr h="1339649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Разработка документа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 1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 2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  <a:tr h="1339649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Использование документа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 …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используется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88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5829"/>
          </a:xfrm>
        </p:spPr>
        <p:txBody>
          <a:bodyPr>
            <a:noAutofit/>
          </a:bodyPr>
          <a:lstStyle/>
          <a:p>
            <a:r>
              <a:rPr lang="ru-RU" sz="2800" i="1" dirty="0" smtClean="0"/>
              <a:t>Пример. </a:t>
            </a:r>
            <a:r>
              <a:rPr lang="ru-RU" sz="2800" i="1" dirty="0"/>
              <a:t>Выявление потребности во входах</a:t>
            </a:r>
          </a:p>
        </p:txBody>
      </p:sp>
      <p:pic>
        <p:nvPicPr>
          <p:cNvPr id="4" name="Рисунок 3" descr="http://www.cfin.ru/management/controlling/fsa/bp-0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554" y="890954"/>
            <a:ext cx="8165123" cy="49588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Овал 4"/>
          <p:cNvSpPr/>
          <p:nvPr/>
        </p:nvSpPr>
        <p:spPr>
          <a:xfrm>
            <a:off x="1881554" y="3024555"/>
            <a:ext cx="2667000" cy="902677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096000" y="3810001"/>
            <a:ext cx="2667000" cy="1043353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40368" y="6013939"/>
            <a:ext cx="8651631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2. ВИЗУАЛЬНЫЙ КАЧЕСТВЕННЫЙ АНАЛИЗ ГРАФИЧЕСКИХ СХЕМ 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168310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4271"/>
            <a:ext cx="10515600" cy="4351338"/>
          </a:xfrm>
        </p:spPr>
        <p:txBody>
          <a:bodyPr/>
          <a:lstStyle/>
          <a:p>
            <a:r>
              <a:rPr lang="ru-RU" dirty="0"/>
              <a:t>Анализ отсутствия необходимых функций проводится на основе знаний эксперта о том, как должен быть организован процесс для обеспечения его эффективного функционирования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u="sng" dirty="0" smtClean="0"/>
              <a:t>Подобный анализ позволяет </a:t>
            </a:r>
            <a:r>
              <a:rPr lang="ru-RU" u="sng" dirty="0"/>
              <a:t>выявить:</a:t>
            </a:r>
          </a:p>
          <a:p>
            <a:pPr lvl="0"/>
            <a:r>
              <a:rPr lang="ru-RU" dirty="0"/>
              <a:t>отсутствие необходимых функций;</a:t>
            </a:r>
          </a:p>
          <a:p>
            <a:pPr lvl="0"/>
            <a:r>
              <a:rPr lang="ru-RU" dirty="0"/>
              <a:t>наличие излишних функций;</a:t>
            </a:r>
          </a:p>
          <a:p>
            <a:pPr lvl="0"/>
            <a:r>
              <a:rPr lang="ru-RU" dirty="0"/>
              <a:t>дублирование функций.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40368" y="6013939"/>
            <a:ext cx="8651631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2. ВИЗУАЛЬНЫЙ КАЧЕСТВЕННЫЙ АНАЛИЗ ГРАФИЧЕСКИХ СХЕМ ПРОЦЕССОВ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208451"/>
            <a:ext cx="10515600" cy="936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ФУНКЦИЙ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14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cfin.ru/management/controlling/fsa/bp-08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089" y="-19050"/>
            <a:ext cx="7637219" cy="68067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4800601" y="-19050"/>
            <a:ext cx="4794738" cy="677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14800" y="3024553"/>
            <a:ext cx="879231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14800" y="3024553"/>
            <a:ext cx="879231" cy="12192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9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8199" y="102557"/>
            <a:ext cx="10515601" cy="8440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3. АНАЛИЗ СОСТОЯНИЯ ПРОЦЕССА ПО ОТНОШЕНИЮ К ТРЕБОВАНИЯМ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08186" y="1274857"/>
            <a:ext cx="103456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3E444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обязательное требование:</a:t>
            </a:r>
          </a:p>
          <a:p>
            <a:pPr algn="ctr"/>
            <a:endParaRPr lang="ru-RU" sz="2000" b="1" u="sng" dirty="0" smtClean="0">
              <a:solidFill>
                <a:srgbClr val="3E4447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тандарты </a:t>
            </a:r>
            <a:r>
              <a:rPr lang="ru-RU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ИСО серии 9000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рекомендуют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использовать</a:t>
            </a:r>
          </a:p>
          <a:p>
            <a:pPr algn="ctr"/>
            <a:r>
              <a:rPr lang="ru-RU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 PDCA </a:t>
            </a:r>
            <a:r>
              <a:rPr lang="ru-RU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Plan-Do-Check-Act</a:t>
            </a:r>
            <a:r>
              <a:rPr lang="ru-RU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создания системы постоянного улучшения процесса</a:t>
            </a:r>
          </a:p>
        </p:txBody>
      </p:sp>
      <p:pic>
        <p:nvPicPr>
          <p:cNvPr id="6" name="Рисунок 5" descr="http://www.cfin.ru/management/controlling/fsa/bp-04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038" y="3090739"/>
            <a:ext cx="7189910" cy="37466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067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49969" y="6178062"/>
            <a:ext cx="8042031" cy="679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</a:rPr>
              <a:t>3. АНАЛИЗ СОСТОЯНИЯ ПРОЦЕССА ПО ОТНОШЕНИЮ К ТРЕБОВАНИЯМ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01087" y="102549"/>
            <a:ext cx="4172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u="sng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Цикл PDCA для процесса:</a:t>
            </a:r>
            <a:endParaRPr lang="ru-RU" sz="2400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64686"/>
              </p:ext>
            </p:extLst>
          </p:nvPr>
        </p:nvGraphicFramePr>
        <p:xfrm>
          <a:off x="280778" y="666096"/>
          <a:ext cx="10398946" cy="524596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93653"/>
                <a:gridCol w="2796323"/>
                <a:gridCol w="7308970"/>
              </a:tblGrid>
              <a:tr h="83803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цикла</a:t>
                      </a: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PDCA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Описание</a:t>
                      </a:r>
                      <a:endParaRPr lang="ru-RU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</a:tr>
              <a:tr h="116558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Планирование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 функций по планированию</a:t>
                      </a:r>
                      <a:r>
                        <a:rPr lang="ru-RU" sz="1800" b="1" u="sng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показателей эффективности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Bef>
                          <a:spcPts val="75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показателей продукта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</a:tr>
              <a:tr h="170992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 функций по анализу</a:t>
                      </a:r>
                      <a:r>
                        <a:rPr lang="ru-RU" sz="1800" b="1" u="sng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показателей эффективности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Bef>
                          <a:spcPts val="75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показателей продукта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Bef>
                          <a:spcPts val="75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данных удовлетворенности клиентов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</a:tr>
              <a:tr h="1532420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Улучшение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 функций по улучшению процесса за счет изменения</a:t>
                      </a:r>
                      <a:r>
                        <a:rPr lang="ru-RU" sz="1800" b="1" u="sng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регламентирующих документов процесса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Bef>
                          <a:spcPts val="75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персонала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ts val="1500"/>
                        </a:lnSpc>
                        <a:spcBef>
                          <a:spcPts val="75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инфраструктуры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310" marR="41310" marT="41310" marB="41310" anchor="ctr">
                    <a:solidFill>
                      <a:srgbClr val="DFE8F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05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6522" y="246185"/>
            <a:ext cx="11711353" cy="67993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КОЛИЧЕСТВЕННЫЙ </a:t>
            </a:r>
            <a:r>
              <a:rPr lang="ru-RU" sz="2800" b="1" dirty="0" smtClean="0">
                <a:solidFill>
                  <a:srgbClr val="002060"/>
                </a:solidFill>
              </a:rPr>
              <a:t>АНАЛИЗ ПРОЦЕССОВ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07475" y="1922585"/>
            <a:ext cx="5744308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1. </a:t>
            </a:r>
            <a:r>
              <a:rPr lang="ru-RU" sz="2400" b="1" dirty="0" smtClean="0">
                <a:solidFill>
                  <a:srgbClr val="002060"/>
                </a:solidFill>
              </a:rPr>
              <a:t>ПОКАЗАТЕЛИ ПРОЦЕССА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9570" y="1304165"/>
            <a:ext cx="11242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ИСПОЛЬЗУЮТСЯ СЛЕДУЮЩИЕ УКРУПНЕННЫЕ ГРУППЫ ПОКАЗАТЕЛЕЙ: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07474" y="2998094"/>
            <a:ext cx="6588371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</a:rPr>
              <a:t>. ПОКАЗАТЕЛИ ПРОДУКТА ПРОЦЕССА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07475" y="4073603"/>
            <a:ext cx="7385540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</a:rPr>
              <a:t>. ПОКАЗАТЕЛИ УДОВЛЕТВОРЕННОСТИ КЛИЕНТА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51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6522" y="246185"/>
            <a:ext cx="11711353" cy="67993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КЛАССИФИКАЦИЯ КОЛИЧЕСТВЕННЫХ ПОКАЗАТЕЛЕЙ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6522" y="1224329"/>
            <a:ext cx="5744308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АБСОЛЮТНЫЕ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3567" y="1224328"/>
            <a:ext cx="5744308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ОТНОСИТЕЛЬНЫЕ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316522" y="2366596"/>
            <a:ext cx="5638801" cy="936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ВРЕМЕНИ ВЫПОЛНЕНИЯ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4"/>
          <p:cNvSpPr txBox="1">
            <a:spLocks/>
          </p:cNvSpPr>
          <p:nvPr/>
        </p:nvSpPr>
        <p:spPr>
          <a:xfrm>
            <a:off x="316521" y="3452569"/>
            <a:ext cx="5638801" cy="936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ТЕХНИЧЕСКИЕ ПОКАЗАТЕЛИ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316520" y="4594836"/>
            <a:ext cx="5638801" cy="936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СТОИМОСТИ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316519" y="5737103"/>
            <a:ext cx="5638801" cy="936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КАЧЕСТВА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79323" y="2412633"/>
            <a:ext cx="4595444" cy="8440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ПЛАН/ФАКТ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432431" y="3498606"/>
            <a:ext cx="4595444" cy="8440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СРАВНЕНИЕ С ДРУГИМ ПРОЦЕССОМ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20707" y="4686912"/>
            <a:ext cx="4595444" cy="8440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УДЕЛЬНЫЕ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>
            <a:off x="6052768" y="4008318"/>
            <a:ext cx="1348157" cy="902676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4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522" y="246185"/>
            <a:ext cx="11711353" cy="67993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КАЧЕСТВЕННЫЙ АНАЛИЗ ПРОЦЕССОВ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6523" y="1148861"/>
            <a:ext cx="5744308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1. КАЧЕСТВЕННЫЙ АНАЛИЗ ПРОЦЕССОВ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НА ОСНОВЕ СУБЪЕКТИВНЫХ ОЦЕНОК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83569" y="2582003"/>
            <a:ext cx="5744308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2. ВИЗУАЛЬНЫЙ КАЧЕСТВЕННЫЙ АНАЛИЗ ГРАФИЧЕСКИХ СХЕМ ПРОЦЕССОВ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6522" y="4557326"/>
            <a:ext cx="5744309" cy="84406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3. АНАЛИЗ СОСТОЯНИЯ ПРОЦЕССА ПО ОТНОШЕНИЮ К ТРЕБОВАНИЯМ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4431" y="2262552"/>
            <a:ext cx="1524000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SWOT-</a:t>
            </a:r>
            <a:r>
              <a:rPr lang="ru-RU" sz="2000" b="1" dirty="0" smtClean="0">
                <a:solidFill>
                  <a:srgbClr val="002060"/>
                </a:solidFill>
              </a:rPr>
              <a:t>АНАЛИЗ ПРОЦЕССА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26677" y="2262552"/>
            <a:ext cx="1524000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ПРОБЛЕМ ПРОЦЕССА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78923" y="2262551"/>
            <a:ext cx="1524000" cy="8440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РАНЖИРО-ВАНИЕ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ПРОЦЕССОВ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98122" y="3569666"/>
            <a:ext cx="2368062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ФУНКЦИЙ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54215" y="3569666"/>
            <a:ext cx="2368062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ВХОДОВ/ВЫХОДОВ ПРОЦЕССА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42029" y="3569666"/>
            <a:ext cx="2368062" cy="8440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РЕСУРСОВ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6522" y="5544986"/>
            <a:ext cx="3821724" cy="11371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СОСТОЯНИЯ ПРОЦЕССА ПО ОТНОШЕНИЮ К ТИПОВЫМ ТРЕБОВАНИЯМ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78923" y="5544986"/>
            <a:ext cx="3821724" cy="11371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СОСТОЯНИЯ ПРОЦЕССА ПО ОТНОШЕНИЮ К НОРМАТИВНЫМ АКТАМ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02615" y="4557325"/>
            <a:ext cx="2825262" cy="5246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ПЕРСОНАЛА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26059" y="5225543"/>
            <a:ext cx="2801817" cy="7180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ОБОРУДОВАНИЯ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202614" y="6113570"/>
            <a:ext cx="2825262" cy="5246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АНАЛИЗ ПО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35" name="Прямая соединительная линия 34"/>
          <p:cNvCxnSpPr>
            <a:endCxn id="9" idx="0"/>
          </p:cNvCxnSpPr>
          <p:nvPr/>
        </p:nvCxnSpPr>
        <p:spPr>
          <a:xfrm>
            <a:off x="1336431" y="1992922"/>
            <a:ext cx="0" cy="2696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188676" y="1992922"/>
            <a:ext cx="0" cy="269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029200" y="1992921"/>
            <a:ext cx="0" cy="269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127632" y="3442904"/>
            <a:ext cx="23446" cy="14360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4689231" y="3433374"/>
            <a:ext cx="2473569" cy="13628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7162801" y="3442904"/>
            <a:ext cx="2508737" cy="12675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8757139" y="4413727"/>
            <a:ext cx="23446" cy="19475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endCxn id="18" idx="1"/>
          </p:cNvCxnSpPr>
          <p:nvPr/>
        </p:nvCxnSpPr>
        <p:spPr>
          <a:xfrm>
            <a:off x="8780585" y="4819634"/>
            <a:ext cx="422030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792308" y="5597756"/>
            <a:ext cx="422030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792311" y="6361230"/>
            <a:ext cx="422030" cy="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endCxn id="7" idx="2"/>
          </p:cNvCxnSpPr>
          <p:nvPr/>
        </p:nvCxnSpPr>
        <p:spPr>
          <a:xfrm flipV="1">
            <a:off x="1981200" y="5401387"/>
            <a:ext cx="1207477" cy="143599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130062" y="5407236"/>
            <a:ext cx="1723293" cy="13775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0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377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2. Количественный анализ процессов</a:t>
            </a:r>
            <a:endParaRPr lang="ru-RU" sz="3600" b="1" dirty="0"/>
          </a:p>
        </p:txBody>
      </p:sp>
      <p:pic>
        <p:nvPicPr>
          <p:cNvPr id="4" name="Рисунок 3" descr="http://www.cfin.ru/management/controlling/fsa/bp-1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521" y="1170109"/>
            <a:ext cx="6984756" cy="5019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01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cfin.ru/management/controlling/fsa/bp-17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271" y="530469"/>
            <a:ext cx="8948005" cy="53896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880338" y="2872153"/>
            <a:ext cx="365760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ПРОЦЕСС</a:t>
            </a:r>
            <a:endParaRPr lang="ru-RU" sz="4000" b="1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414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084" y="86822"/>
            <a:ext cx="12479969" cy="677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082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41" y="121993"/>
            <a:ext cx="9921021" cy="656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17576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4"/>
          <a:stretch>
            <a:fillRect/>
          </a:stretch>
        </p:blipFill>
        <p:spPr bwMode="auto">
          <a:xfrm>
            <a:off x="1610824" y="227501"/>
            <a:ext cx="8166222" cy="6655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954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23" y="80213"/>
            <a:ext cx="11831515" cy="677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11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447285"/>
              </p:ext>
            </p:extLst>
          </p:nvPr>
        </p:nvGraphicFramePr>
        <p:xfrm>
          <a:off x="363415" y="1438629"/>
          <a:ext cx="11043141" cy="42353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56792"/>
                <a:gridCol w="1246577"/>
                <a:gridCol w="1246577"/>
                <a:gridCol w="1246577"/>
                <a:gridCol w="1246577"/>
                <a:gridCol w="1704750"/>
                <a:gridCol w="1395291"/>
              </a:tblGrid>
              <a:tr h="5609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Среднее значение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2004-2006 г.г.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Среднее значение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2012-2014 г.г.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«ПХК»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%  к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средне-районным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показателям в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2004-2006 г.г.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«ПХК»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% к средне-районным показателям в 2012-2014 г.г.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1503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"ПХК"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району 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среднем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"ПХК"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району в среднем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0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Среднемесячная зарплата в растениеводстве, руб.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5734,7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5842,8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17652,1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15959,8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98,1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110,6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60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Себестоимость 1 т  зерновых, тыс. руб.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1938,0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2097,0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4560,0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5140,0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92,4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88,7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60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Затраты на нефтепродукты в растениеводстве, руб/га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1421,6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1276,0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2813,8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3858,7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111,4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72,9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Цена 1 тонны зерновых, руб.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3415,7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3018,0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8408,4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6838,6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113,2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60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Окупаемость затрат, %</a:t>
                      </a:r>
                      <a:endParaRPr lang="ru-RU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176,2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143,9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184,4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133,0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5814" y="450140"/>
            <a:ext cx="11453447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– Относительные показатели развития предприятия, использующего процессное управление сельскохозяйственным производством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7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04387"/>
            <a:ext cx="11095892" cy="1325563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SWOT-анализ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— это инструмент для качественной предварительной оценки процесса.</a:t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SWOT-анализ процесса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предполагает выявление его сильных и слабых сторон,</a:t>
            </a:r>
            <a:b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возможностей улучшения и угроз ухудшения.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969" y="66504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7692" y="5987561"/>
            <a:ext cx="5744308" cy="844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1. КАЧЕСТВЕННЫЙ АНАЛИЗ ПРОЦЕССОВ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НА ОСНОВЕ СУБЪЕКТИВНЫХ ОЦЕНОК</a:t>
            </a:r>
            <a:endParaRPr lang="ru-R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34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SWOT-анализ процесса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4271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3200" dirty="0" smtClean="0"/>
              <a:t>анкетирование руководителей и специалистов организации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обработка результатов анкетирования, формирование рейтинга ответов;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построение таблицы SWOT-анализа процесса.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47692" y="5987561"/>
            <a:ext cx="5744308" cy="844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1. КАЧЕСТВЕННЫЙ АНАЛИЗ ПРОЦЕССОВ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НА ОСНОВЕ СУБЪЕКТИВНЫХ ОЦЕНОК</a:t>
            </a:r>
            <a:endParaRPr lang="ru-R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6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058898"/>
              </p:ext>
            </p:extLst>
          </p:nvPr>
        </p:nvGraphicFramePr>
        <p:xfrm>
          <a:off x="351691" y="398585"/>
          <a:ext cx="11547231" cy="600221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617216"/>
                <a:gridCol w="5930015"/>
              </a:tblGrid>
              <a:tr h="54713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Сильные стороны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Слабые стороны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835341">
                <a:tc>
                  <a:txBody>
                    <a:bodyPr/>
                    <a:lstStyle/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Высокое </a:t>
                      </a:r>
                      <a:r>
                        <a:rPr lang="ru-RU" sz="2400" b="0" dirty="0">
                          <a:effectLst/>
                        </a:rPr>
                        <a:t>качество продукции </a:t>
                      </a:r>
                      <a:r>
                        <a:rPr lang="ru-RU" sz="2400" b="0" dirty="0" smtClean="0">
                          <a:effectLst/>
                        </a:rPr>
                        <a:t>процесса.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b="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Наличие </a:t>
                      </a:r>
                      <a:r>
                        <a:rPr lang="ru-RU" sz="2400" b="0" dirty="0">
                          <a:effectLst/>
                        </a:rPr>
                        <a:t>квалифицированных </a:t>
                      </a:r>
                      <a:r>
                        <a:rPr lang="ru-RU" sz="2400" b="0" dirty="0" smtClean="0">
                          <a:effectLst/>
                        </a:rPr>
                        <a:t>кадров.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b="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Высокая </a:t>
                      </a:r>
                      <a:r>
                        <a:rPr lang="ru-RU" sz="2400" b="0" dirty="0">
                          <a:effectLst/>
                        </a:rPr>
                        <a:t>степень автоматизации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Клиенты </a:t>
                      </a:r>
                      <a:r>
                        <a:rPr lang="ru-RU" sz="2400" dirty="0">
                          <a:effectLst/>
                        </a:rPr>
                        <a:t>не удовлетворены сроками поставки </a:t>
                      </a:r>
                      <a:r>
                        <a:rPr lang="ru-RU" sz="2400" dirty="0" smtClean="0">
                          <a:effectLst/>
                        </a:rPr>
                        <a:t>продукции.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Частичное </a:t>
                      </a:r>
                      <a:r>
                        <a:rPr lang="ru-RU" sz="2400" dirty="0">
                          <a:effectLst/>
                        </a:rPr>
                        <a:t>дублирование </a:t>
                      </a:r>
                      <a:r>
                        <a:rPr lang="ru-RU" sz="2400" dirty="0" smtClean="0">
                          <a:effectLst/>
                        </a:rPr>
                        <a:t>функций.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Нет </a:t>
                      </a:r>
                      <a:r>
                        <a:rPr lang="ru-RU" sz="2400" dirty="0">
                          <a:effectLst/>
                        </a:rPr>
                        <a:t>системы измерения показателей эффективности </a:t>
                      </a:r>
                      <a:r>
                        <a:rPr lang="ru-RU" sz="2400" dirty="0" smtClean="0">
                          <a:effectLst/>
                        </a:rPr>
                        <a:t>процесса.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Нет </a:t>
                      </a:r>
                      <a:r>
                        <a:rPr lang="ru-RU" sz="2400" dirty="0">
                          <a:effectLst/>
                        </a:rPr>
                        <a:t>должностных инструкций на ряд исполнителей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54713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Возможности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Угрозы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2072606">
                <a:tc>
                  <a:txBody>
                    <a:bodyPr/>
                    <a:lstStyle/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Повышение </a:t>
                      </a:r>
                      <a:r>
                        <a:rPr lang="ru-RU" sz="2400" b="0" dirty="0">
                          <a:effectLst/>
                        </a:rPr>
                        <a:t>эффективности за счет внедрения системы </a:t>
                      </a:r>
                      <a:r>
                        <a:rPr lang="ru-RU" sz="2400" b="0" dirty="0" smtClean="0">
                          <a:effectLst/>
                        </a:rPr>
                        <a:t>CRM.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b="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Снижение </a:t>
                      </a:r>
                      <a:r>
                        <a:rPr lang="ru-RU" sz="2400" b="0" dirty="0">
                          <a:effectLst/>
                        </a:rPr>
                        <a:t>накладных </a:t>
                      </a:r>
                      <a:r>
                        <a:rPr lang="ru-RU" sz="2400" b="0" dirty="0" smtClean="0">
                          <a:effectLst/>
                        </a:rPr>
                        <a:t>расходов.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b="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b="0" dirty="0" smtClean="0">
                          <a:effectLst/>
                        </a:rPr>
                        <a:t>Сокращение </a:t>
                      </a:r>
                      <a:r>
                        <a:rPr lang="ru-RU" sz="2400" b="0" dirty="0">
                          <a:effectLst/>
                        </a:rPr>
                        <a:t>сроков выполнения заказов за счет дальнейшей автоматизации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Потеря </a:t>
                      </a:r>
                      <a:r>
                        <a:rPr lang="ru-RU" sz="2400" dirty="0">
                          <a:effectLst/>
                        </a:rPr>
                        <a:t>клиентов вследствие длительных сроков </a:t>
                      </a:r>
                      <a:r>
                        <a:rPr lang="ru-RU" sz="2400" dirty="0" smtClean="0">
                          <a:effectLst/>
                        </a:rPr>
                        <a:t>поставки.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Снижение </a:t>
                      </a:r>
                      <a:r>
                        <a:rPr lang="ru-RU" sz="2400" dirty="0">
                          <a:effectLst/>
                        </a:rPr>
                        <a:t>качества </a:t>
                      </a:r>
                      <a:r>
                        <a:rPr lang="ru-RU" sz="2400" dirty="0" smtClean="0">
                          <a:effectLst/>
                        </a:rPr>
                        <a:t>продукции.</a:t>
                      </a: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457200" indent="-457200">
                        <a:lnSpc>
                          <a:spcPts val="15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smtClean="0">
                          <a:effectLst/>
                        </a:rPr>
                        <a:t>Большая </a:t>
                      </a:r>
                      <a:r>
                        <a:rPr lang="ru-RU" sz="2400" dirty="0">
                          <a:effectLst/>
                        </a:rPr>
                        <a:t>зависимость от личностей исполнителей процесса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34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Анализ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проблем процесса: выделение проблемных областей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Основное назначение </a:t>
            </a:r>
            <a:r>
              <a:rPr lang="ru-RU" dirty="0" smtClean="0"/>
              <a:t>способа - определение </a:t>
            </a:r>
            <a:r>
              <a:rPr lang="ru-RU" dirty="0"/>
              <a:t>направления дальнейшего </a:t>
            </a:r>
            <a:r>
              <a:rPr lang="ru-RU" dirty="0" smtClean="0"/>
              <a:t>углубленного анализа.</a:t>
            </a:r>
          </a:p>
          <a:p>
            <a:endParaRPr lang="ru-RU" dirty="0"/>
          </a:p>
          <a:p>
            <a:r>
              <a:rPr lang="ru-RU" dirty="0" smtClean="0"/>
              <a:t>Для </a:t>
            </a:r>
            <a:r>
              <a:rPr lang="ru-RU" dirty="0"/>
              <a:t>выявления проблемных </a:t>
            </a:r>
            <a:r>
              <a:rPr lang="ru-RU" dirty="0" smtClean="0"/>
              <a:t>областей:</a:t>
            </a:r>
          </a:p>
          <a:p>
            <a:pPr marL="514350" indent="-514350">
              <a:buAutoNum type="arabicPeriod"/>
            </a:pPr>
            <a:r>
              <a:rPr lang="ru-RU" dirty="0" smtClean="0"/>
              <a:t>формируется укрупненная схема процесса,</a:t>
            </a:r>
          </a:p>
          <a:p>
            <a:pPr marL="514350" indent="-514350">
              <a:buAutoNum type="arabicPeriod"/>
            </a:pPr>
            <a:r>
              <a:rPr lang="ru-RU" dirty="0" smtClean="0"/>
              <a:t>отображаются </a:t>
            </a:r>
            <a:r>
              <a:rPr lang="ru-RU" dirty="0"/>
              <a:t>на ней основные группы выполняемых функций и их </a:t>
            </a:r>
            <a:r>
              <a:rPr lang="ru-RU" dirty="0" smtClean="0"/>
              <a:t>исполнителей,</a:t>
            </a:r>
          </a:p>
          <a:p>
            <a:pPr marL="514350" indent="-514350">
              <a:buAutoNum type="arabicPeriod"/>
            </a:pPr>
            <a:r>
              <a:rPr lang="ru-RU" dirty="0"/>
              <a:t>н</a:t>
            </a:r>
            <a:r>
              <a:rPr lang="ru-RU" dirty="0" smtClean="0"/>
              <a:t>а схеме указываются </a:t>
            </a:r>
            <a:r>
              <a:rPr lang="ru-RU" dirty="0"/>
              <a:t>проблемные области и </a:t>
            </a:r>
            <a:r>
              <a:rPr lang="ru-RU" dirty="0" smtClean="0"/>
              <a:t>их краткая характеристика (интервьюирование работников процесса).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7692" y="5987561"/>
            <a:ext cx="5744308" cy="844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1. КАЧЕСТВЕННЫЙ АНАЛИЗ ПРОЦЕССОВ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НА ОСНОВЕ СУБЪЕКТИВНЫХ ОЦЕНОК</a:t>
            </a:r>
            <a:endParaRPr lang="ru-R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21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538" y="-341119"/>
            <a:ext cx="10099983" cy="729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5829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0246" y="6209208"/>
            <a:ext cx="111017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Дифференциация значимости проблематики в сфере управления сельскохозяйственной организацией,</a:t>
            </a:r>
          </a:p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оценочный балл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cfin.ru/management/controlling/fsa/bp-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08" y="105508"/>
            <a:ext cx="11453446" cy="66118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Овал 4"/>
          <p:cNvSpPr/>
          <p:nvPr/>
        </p:nvSpPr>
        <p:spPr>
          <a:xfrm>
            <a:off x="4513384" y="4721469"/>
            <a:ext cx="3153508" cy="2136531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0" y="3900854"/>
            <a:ext cx="3118339" cy="2113084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9249506" y="3900854"/>
            <a:ext cx="2614248" cy="1902069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07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Таблица </a:t>
            </a:r>
            <a:r>
              <a:rPr lang="ru-RU" sz="2800" dirty="0" smtClean="0"/>
              <a:t>- </a:t>
            </a:r>
            <a:r>
              <a:rPr lang="ru-RU" sz="2800" dirty="0"/>
              <a:t>Степень регламентации отдельных видов деятельности сельскохозяйственных организаций, </a:t>
            </a:r>
            <a:r>
              <a:rPr lang="ru-RU" sz="2800" dirty="0" smtClean="0"/>
              <a:t>%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540608"/>
              </p:ext>
            </p:extLst>
          </p:nvPr>
        </p:nvGraphicFramePr>
        <p:xfrm>
          <a:off x="691661" y="1500552"/>
          <a:ext cx="10662139" cy="48416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204161"/>
                <a:gridCol w="1908982"/>
                <a:gridCol w="1597012"/>
                <a:gridCol w="1755811"/>
                <a:gridCol w="2196173"/>
              </a:tblGrid>
              <a:tr h="1075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Вид деятельности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Полностью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описана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Частично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описана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описана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Затрудняюсь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ответить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37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Производственная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16,7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37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Технологическая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33,3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16,7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37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Сбытовая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55,6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1075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Планово-экономическая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44,4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37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Бухгалтерский учет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</a:tr>
              <a:tr h="537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Снабжение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33,3</a:t>
                      </a:r>
                      <a:endParaRPr lang="ru-RU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9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853</Words>
  <Application>Microsoft Office PowerPoint</Application>
  <PresentationFormat>Широкоэкранный</PresentationFormat>
  <Paragraphs>265</Paragraphs>
  <Slides>26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Aharoni</vt:lpstr>
      <vt:lpstr>Arial</vt:lpstr>
      <vt:lpstr>Calibri</vt:lpstr>
      <vt:lpstr>Calibri Light</vt:lpstr>
      <vt:lpstr>Symbol</vt:lpstr>
      <vt:lpstr>Times New Roman</vt:lpstr>
      <vt:lpstr>Тема Office</vt:lpstr>
      <vt:lpstr> ТЕМА: ВИДЫ АНАЛИЗА БИЗНЕС-ПРОЦЕССОВ ОРГАНИЗАЦИИ</vt:lpstr>
      <vt:lpstr>Презентация PowerPoint</vt:lpstr>
      <vt:lpstr>  1. SWOT-анализ — это инструмент для качественной предварительной оценки процесса.  SWOT-анализ процесса предполагает выявление его сильных и слабых сторон, возможностей улучшения и угроз ухудшения. </vt:lpstr>
      <vt:lpstr>проведение SWOT-анализ процесса : </vt:lpstr>
      <vt:lpstr>Презентация PowerPoint</vt:lpstr>
      <vt:lpstr>2. Анализ проблем процесса: выделение проблемных областей </vt:lpstr>
      <vt:lpstr>Пример.</vt:lpstr>
      <vt:lpstr>Презентация PowerPoint</vt:lpstr>
      <vt:lpstr>Таблица - Степень регламентации отдельных видов деятельности сельскохозяйственных организаций, % </vt:lpstr>
      <vt:lpstr>3. Ранжирование процессов на основе субъективной оценки </vt:lpstr>
      <vt:lpstr>Презентация PowerPoint</vt:lpstr>
      <vt:lpstr>Для поиска неиспользуемых выходов следует составить следующую таблицу: </vt:lpstr>
      <vt:lpstr>Пример. Выявление потребности во входах</vt:lpstr>
      <vt:lpstr>АНАЛИЗ ФУНКЦИЙ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ПОКАЗАТЕЛИ ВРЕМЕНИ ВЫПОЛНЕНИЯ</vt:lpstr>
      <vt:lpstr>2. Количественный анализ процессов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Ya Blondinko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ТЕМА: ФОРМИРОВАНИЕ СИСТЕМЫ ПОКАЗАТЕЛЕЙ УПРАВЛЕНИЯ ПРОЦЕССАМИ</dc:title>
  <dc:creator>Пользователь Windows</dc:creator>
  <cp:lastModifiedBy>Пользователь Windows</cp:lastModifiedBy>
  <cp:revision>40</cp:revision>
  <dcterms:created xsi:type="dcterms:W3CDTF">2016-08-30T03:13:42Z</dcterms:created>
  <dcterms:modified xsi:type="dcterms:W3CDTF">2016-09-12T03:05:39Z</dcterms:modified>
</cp:coreProperties>
</file>